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97"/>
  </p:normalViewPr>
  <p:slideViewPr>
    <p:cSldViewPr snapToGrid="0" snapToObjects="1">
      <p:cViewPr>
        <p:scale>
          <a:sx n="76" d="100"/>
          <a:sy n="76" d="100"/>
        </p:scale>
        <p:origin x="1864" y="7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57D1F02-0420-614D-AC25-C90C2FCFA1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6CD5936-60EA-1341-B825-887C873F511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4E9B6AF-A7BB-0748-9F3B-908AE7E1DE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1E34A89-2C25-B144-99C3-B0A4EF5F63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0CCC30C-541F-C64C-8F44-784C86A1B6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32348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A1B8991-488E-E84A-99BC-CA4FDE63F7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750B5525-6217-0642-9AF2-DE2C4A91B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00FF56F-29F1-4D47-8FB7-FD07B2E34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FC38C582-C09B-D64C-AA49-81484B7D6B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FE44520-0BC8-CB41-A3C0-7856F2ABE9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112686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69F5DC7C-6222-6E4A-BC6C-A65B05E7A23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CF24BD75-B296-994A-862E-CEAB6B8621D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DA9E1D2-7BA9-DE4C-A5F6-5F89B5302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F8D6A19-43DA-0A41-8FF3-1CFDD8D653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804C2663-D2E0-C24E-967C-3A4842DF0A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655931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7849DE9B-207C-7D44-BA05-95E9BDD11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C9998F6-0714-BB43-B517-B1BA07C730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F9E035D-5BAF-574E-9F40-8FEC019FAB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0095D6E5-BB03-2345-A5C9-DECE0B06A0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B4B2A8C-5BD2-1B47-9D62-282125C0A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203285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6F38917-1A09-434A-A859-EB8FDAB17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0F15ABD9-D91E-6F41-8106-E0CFE648D3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0073172D-43B4-9540-BCC3-D1878CDE41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7E55E1C-5E39-984B-AB5E-6B318C59EC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AC755B7-0BFD-8440-980C-7B4B5063A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853040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B211B8F-44B5-C24F-811E-83211B054F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7D6CF79-5D2C-6846-BECB-4F521E1A4F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1EDB6D1-A199-F24A-A5BB-6E683D63D9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8345840-7F59-8C4B-B14C-8D527FF1C8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4FDCE685-502B-F34F-ACC1-29F65DDE23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1C68FCD6-91D7-AF42-88B1-5FB096C6C6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931103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9A677B-3B6F-1A44-899A-D8E853787E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A599A6D3-FB6A-084F-8B0D-B96561BAEB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60F66A7-10AF-5D46-9ECC-D21991357C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EB1C0099-FEF6-3045-8486-A44297E97B3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5BFB89A5-F4FF-B44D-9B0B-5C9B8855CEA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A2E9E781-F9C2-BB43-987E-ACEEA60861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684A6E0F-770E-8041-861F-E2C30D1526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E08EE46-B5C5-B046-80A8-4EC2DB0D5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191280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43E8EA2-64BA-B04C-A3BB-54D645AF86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B8C3D74-167E-644A-8FC2-EA2E51D91E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A8F9674-B3C4-654C-9530-F4436EA6F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A55B68B-5BB3-2848-B2CB-F3734D5EA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9892146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9F632058-2D78-FF47-A99E-338BCA329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16A06A59-FC1B-9A4A-AF1D-11354A2C50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4B4AEE6D-B282-B94D-989B-825DE36D6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556346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25EFAF2-46FC-814C-8942-171F2C7E4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797AD6FE-5020-5146-9632-07EB0DF185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AAECCE04-1F6B-5C49-B6B6-DFE0B2310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702B53B-008F-8C47-B4C9-A990A214BD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D384D9E-5748-244A-B4DA-849B88C9E8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C705446-2A90-CB42-BC16-11CDD86F19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82430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417251F-5205-B24A-80F8-2A87B8390E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C7D26007-E0FE-144A-92D2-30C990A3B8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3C3965D-D4C9-8541-BAC7-1FAA85FCD67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D8BC07A2-F0F5-5E4D-BC04-D06356D76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0A2DC02F-0994-1A4C-8647-475EC82090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000F25C-4E31-854D-9642-E0A0EB83C5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6285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3DC901E6-4168-A045-B4A0-23CF8A6407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GB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AC8B761-BD5E-324B-9E85-29EAB4E394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A1CBFCD-A7F9-2841-87C0-0D4F62F56E9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3C3BBA-F23E-6742-9721-F7BFAAACBD40}" type="datetimeFigureOut">
              <a:rPr lang="en-GB" smtClean="0"/>
              <a:t>24/02/2020</a:t>
            </a:fld>
            <a:endParaRPr lang="en-GB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75B1A9B8-85C1-0949-8128-3B4ACE655DE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9C3FD8A7-C976-2147-B0EA-6887C9723B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7517B7-4FBF-C64F-963F-A61B984D7A1F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026047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em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png"/><Relationship Id="rId9" Type="http://schemas.openxmlformats.org/officeDocument/2006/relationships/image" Target="../media/image8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Nach oben gebogener Pfeil 43">
            <a:extLst>
              <a:ext uri="{FF2B5EF4-FFF2-40B4-BE49-F238E27FC236}">
                <a16:creationId xmlns:a16="http://schemas.microsoft.com/office/drawing/2014/main" id="{0DF66286-2C4F-2D43-8707-58539DB83ADD}"/>
              </a:ext>
            </a:extLst>
          </p:cNvPr>
          <p:cNvSpPr/>
          <p:nvPr/>
        </p:nvSpPr>
        <p:spPr>
          <a:xfrm rot="16200000" flipV="1">
            <a:off x="833762" y="3661880"/>
            <a:ext cx="589173" cy="923573"/>
          </a:xfrm>
          <a:prstGeom prst="bentUpArrow">
            <a:avLst>
              <a:gd name="adj1" fmla="val 31600"/>
              <a:gd name="adj2" fmla="val 16171"/>
              <a:gd name="adj3" fmla="val 31560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15" name="Gruppieren 14">
            <a:extLst>
              <a:ext uri="{FF2B5EF4-FFF2-40B4-BE49-F238E27FC236}">
                <a16:creationId xmlns:a16="http://schemas.microsoft.com/office/drawing/2014/main" id="{29108875-0FBE-5148-87B0-F549CB187283}"/>
              </a:ext>
            </a:extLst>
          </p:cNvPr>
          <p:cNvGrpSpPr/>
          <p:nvPr/>
        </p:nvGrpSpPr>
        <p:grpSpPr>
          <a:xfrm>
            <a:off x="514349" y="4396646"/>
            <a:ext cx="2948439" cy="1797078"/>
            <a:chOff x="321276" y="4510217"/>
            <a:chExt cx="2948439" cy="1797078"/>
          </a:xfrm>
        </p:grpSpPr>
        <p:sp>
          <p:nvSpPr>
            <p:cNvPr id="4" name="Rechteck 3">
              <a:extLst>
                <a:ext uri="{FF2B5EF4-FFF2-40B4-BE49-F238E27FC236}">
                  <a16:creationId xmlns:a16="http://schemas.microsoft.com/office/drawing/2014/main" id="{31576662-5640-1A4A-A295-5A0DC8454100}"/>
                </a:ext>
              </a:extLst>
            </p:cNvPr>
            <p:cNvSpPr/>
            <p:nvPr/>
          </p:nvSpPr>
          <p:spPr>
            <a:xfrm>
              <a:off x="321276" y="4510217"/>
              <a:ext cx="2137719" cy="1797078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pic>
          <p:nvPicPr>
            <p:cNvPr id="1032" name="Picture 8">
              <a:extLst>
                <a:ext uri="{FF2B5EF4-FFF2-40B4-BE49-F238E27FC236}">
                  <a16:creationId xmlns:a16="http://schemas.microsoft.com/office/drawing/2014/main" id="{6FC94B1C-FD10-3641-9B43-30C53F59477C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322" b="-6355"/>
            <a:stretch/>
          </p:blipFill>
          <p:spPr bwMode="auto">
            <a:xfrm>
              <a:off x="2581665" y="4711048"/>
              <a:ext cx="688050" cy="657105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feld 4">
              <a:extLst>
                <a:ext uri="{FF2B5EF4-FFF2-40B4-BE49-F238E27FC236}">
                  <a16:creationId xmlns:a16="http://schemas.microsoft.com/office/drawing/2014/main" id="{319860F0-A4B5-4647-9FB8-B9D4CFD42F6F}"/>
                </a:ext>
              </a:extLst>
            </p:cNvPr>
            <p:cNvSpPr txBox="1"/>
            <p:nvPr/>
          </p:nvSpPr>
          <p:spPr>
            <a:xfrm>
              <a:off x="321276" y="4510217"/>
              <a:ext cx="2137719" cy="16312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/>
                <a:t>Environmental Data</a:t>
              </a:r>
            </a:p>
            <a:p>
              <a:pPr algn="ctr"/>
              <a:endParaRPr lang="en-GB" sz="1200" b="1" dirty="0"/>
            </a:p>
            <a:p>
              <a:r>
                <a:rPr lang="en-GB" sz="1400" dirty="0"/>
                <a:t>CHELSA </a:t>
              </a:r>
              <a:r>
                <a:rPr lang="en-GB" sz="1400" dirty="0" err="1"/>
                <a:t>Bioclim</a:t>
              </a:r>
              <a:endParaRPr lang="en-GB" sz="1400" dirty="0"/>
            </a:p>
            <a:p>
              <a:r>
                <a:rPr lang="en-GB" sz="1400" dirty="0"/>
                <a:t>Land Cover Fractions</a:t>
              </a:r>
            </a:p>
            <a:p>
              <a:r>
                <a:rPr lang="en-GB" sz="1400" dirty="0"/>
                <a:t>OSM Motorways</a:t>
              </a:r>
            </a:p>
            <a:p>
              <a:r>
                <a:rPr lang="en-GB" sz="1400" dirty="0"/>
                <a:t>Landsat Metrics</a:t>
              </a:r>
            </a:p>
            <a:p>
              <a:r>
                <a:rPr lang="en-GB" sz="1400" dirty="0"/>
                <a:t>Topography</a:t>
              </a:r>
              <a:endParaRPr lang="en-GB" dirty="0"/>
            </a:p>
          </p:txBody>
        </p:sp>
        <p:pic>
          <p:nvPicPr>
            <p:cNvPr id="1030" name="Picture 6">
              <a:extLst>
                <a:ext uri="{FF2B5EF4-FFF2-40B4-BE49-F238E27FC236}">
                  <a16:creationId xmlns:a16="http://schemas.microsoft.com/office/drawing/2014/main" id="{732D7661-A150-6A48-86B5-DBE04501F71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3509"/>
            <a:stretch/>
          </p:blipFill>
          <p:spPr bwMode="auto">
            <a:xfrm>
              <a:off x="2408138" y="4844776"/>
              <a:ext cx="688050" cy="657105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1" name="Picture 7">
              <a:extLst>
                <a:ext uri="{FF2B5EF4-FFF2-40B4-BE49-F238E27FC236}">
                  <a16:creationId xmlns:a16="http://schemas.microsoft.com/office/drawing/2014/main" id="{02589488-B974-274E-ABD3-7B440369221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alphaModFix amt="85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20322"/>
            <a:stretch/>
          </p:blipFill>
          <p:spPr bwMode="auto">
            <a:xfrm>
              <a:off x="2270589" y="5086833"/>
              <a:ext cx="688050" cy="657105"/>
            </a:xfrm>
            <a:prstGeom prst="rect">
              <a:avLst/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uppieren 15">
            <a:extLst>
              <a:ext uri="{FF2B5EF4-FFF2-40B4-BE49-F238E27FC236}">
                <a16:creationId xmlns:a16="http://schemas.microsoft.com/office/drawing/2014/main" id="{C440E315-7211-5B4C-A62E-A195923E11CC}"/>
              </a:ext>
            </a:extLst>
          </p:cNvPr>
          <p:cNvGrpSpPr/>
          <p:nvPr/>
        </p:nvGrpSpPr>
        <p:grpSpPr>
          <a:xfrm>
            <a:off x="518030" y="1309584"/>
            <a:ext cx="2633682" cy="1758967"/>
            <a:chOff x="321276" y="201828"/>
            <a:chExt cx="2633682" cy="1758967"/>
          </a:xfrm>
        </p:grpSpPr>
        <p:sp>
          <p:nvSpPr>
            <p:cNvPr id="17" name="Rechteck 16">
              <a:extLst>
                <a:ext uri="{FF2B5EF4-FFF2-40B4-BE49-F238E27FC236}">
                  <a16:creationId xmlns:a16="http://schemas.microsoft.com/office/drawing/2014/main" id="{D474605F-C73A-7345-9FB6-B28661740EA7}"/>
                </a:ext>
              </a:extLst>
            </p:cNvPr>
            <p:cNvSpPr/>
            <p:nvPr/>
          </p:nvSpPr>
          <p:spPr>
            <a:xfrm>
              <a:off x="321276" y="201828"/>
              <a:ext cx="2119495" cy="1758967"/>
            </a:xfrm>
            <a:prstGeom prst="rect">
              <a:avLst/>
            </a:prstGeom>
            <a:solidFill>
              <a:schemeClr val="accent2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8" name="Textfeld 17">
              <a:extLst>
                <a:ext uri="{FF2B5EF4-FFF2-40B4-BE49-F238E27FC236}">
                  <a16:creationId xmlns:a16="http://schemas.microsoft.com/office/drawing/2014/main" id="{310E5501-EA1B-8D4B-A7AF-BCA037D7E6EE}"/>
                </a:ext>
              </a:extLst>
            </p:cNvPr>
            <p:cNvSpPr txBox="1"/>
            <p:nvPr/>
          </p:nvSpPr>
          <p:spPr>
            <a:xfrm>
              <a:off x="321276" y="201828"/>
              <a:ext cx="1811091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GB" b="1" dirty="0"/>
                <a:t>Biodiversity Data</a:t>
              </a:r>
            </a:p>
            <a:p>
              <a:pPr algn="ctr"/>
              <a:endParaRPr lang="en-GB" sz="1200" b="1" dirty="0"/>
            </a:p>
            <a:p>
              <a:r>
                <a:rPr lang="en-GB" sz="1400" dirty="0"/>
                <a:t>GBIF records</a:t>
              </a:r>
            </a:p>
            <a:p>
              <a:pPr marL="141750" indent="-169200">
                <a:buFontTx/>
                <a:buChar char="-"/>
              </a:pPr>
              <a:r>
                <a:rPr lang="en-GB" sz="1400" dirty="0"/>
                <a:t>cleaned </a:t>
              </a:r>
            </a:p>
            <a:p>
              <a:pPr marL="141750" indent="-169200">
                <a:buFontTx/>
                <a:buChar char="-"/>
              </a:pPr>
              <a:r>
                <a:rPr lang="en-GB" sz="1400" dirty="0"/>
                <a:t>thinned</a:t>
              </a:r>
            </a:p>
            <a:p>
              <a:endParaRPr lang="en-GB" sz="1400" dirty="0"/>
            </a:p>
            <a:p>
              <a:r>
                <a:rPr lang="en-GB" sz="1400" dirty="0"/>
                <a:t>Pseudo absences</a:t>
              </a:r>
              <a:endParaRPr lang="en-GB" dirty="0"/>
            </a:p>
          </p:txBody>
        </p:sp>
        <p:pic>
          <p:nvPicPr>
            <p:cNvPr id="13" name="Grafik 12">
              <a:extLst>
                <a:ext uri="{FF2B5EF4-FFF2-40B4-BE49-F238E27FC236}">
                  <a16:creationId xmlns:a16="http://schemas.microsoft.com/office/drawing/2014/main" id="{713C23B4-60BF-AB4B-9DC6-71E906B0FB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245" t="19383" r="74970" b="51493"/>
            <a:stretch/>
          </p:blipFill>
          <p:spPr>
            <a:xfrm>
              <a:off x="2244812" y="525966"/>
              <a:ext cx="710146" cy="657105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11" name="Grafik 10">
              <a:extLst>
                <a:ext uri="{FF2B5EF4-FFF2-40B4-BE49-F238E27FC236}">
                  <a16:creationId xmlns:a16="http://schemas.microsoft.com/office/drawing/2014/main" id="{619B875F-AA11-5044-BF47-B15E4B2E25C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71768" t="20365" r="8660" b="49697"/>
            <a:stretch/>
          </p:blipFill>
          <p:spPr>
            <a:xfrm>
              <a:off x="1956131" y="921382"/>
              <a:ext cx="688051" cy="661587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  <p:sp>
        <p:nvSpPr>
          <p:cNvPr id="29" name="Pfeil nach unten 28">
            <a:extLst>
              <a:ext uri="{FF2B5EF4-FFF2-40B4-BE49-F238E27FC236}">
                <a16:creationId xmlns:a16="http://schemas.microsoft.com/office/drawing/2014/main" id="{FCA70A51-3154-9E46-9647-AA0D0BA3BC1F}"/>
              </a:ext>
            </a:extLst>
          </p:cNvPr>
          <p:cNvSpPr/>
          <p:nvPr/>
        </p:nvSpPr>
        <p:spPr>
          <a:xfrm rot="16200000">
            <a:off x="4013982" y="4307639"/>
            <a:ext cx="375888" cy="3099710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25" name="Gruppieren 24">
            <a:extLst>
              <a:ext uri="{FF2B5EF4-FFF2-40B4-BE49-F238E27FC236}">
                <a16:creationId xmlns:a16="http://schemas.microsoft.com/office/drawing/2014/main" id="{8264F2EC-C086-4E49-A38C-DD8B23429BD7}"/>
              </a:ext>
            </a:extLst>
          </p:cNvPr>
          <p:cNvGrpSpPr/>
          <p:nvPr/>
        </p:nvGrpSpPr>
        <p:grpSpPr>
          <a:xfrm>
            <a:off x="5751781" y="4867733"/>
            <a:ext cx="3058555" cy="1325991"/>
            <a:chOff x="4110795" y="5007965"/>
            <a:chExt cx="3058555" cy="1325991"/>
          </a:xfrm>
        </p:grpSpPr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A1862C01-12D6-8E4B-9FBF-758BF294EDD7}"/>
                </a:ext>
              </a:extLst>
            </p:cNvPr>
            <p:cNvGrpSpPr/>
            <p:nvPr/>
          </p:nvGrpSpPr>
          <p:grpSpPr>
            <a:xfrm>
              <a:off x="4110795" y="5455490"/>
              <a:ext cx="2806698" cy="878466"/>
              <a:chOff x="4000503" y="5660207"/>
              <a:chExt cx="2806698" cy="878466"/>
            </a:xfrm>
          </p:grpSpPr>
          <p:sp>
            <p:nvSpPr>
              <p:cNvPr id="30" name="Rechteck 29">
                <a:extLst>
                  <a:ext uri="{FF2B5EF4-FFF2-40B4-BE49-F238E27FC236}">
                    <a16:creationId xmlns:a16="http://schemas.microsoft.com/office/drawing/2014/main" id="{E7CB3138-BB5C-3341-9926-7A38ABFC1732}"/>
                  </a:ext>
                </a:extLst>
              </p:cNvPr>
              <p:cNvSpPr/>
              <p:nvPr/>
            </p:nvSpPr>
            <p:spPr>
              <a:xfrm>
                <a:off x="4000504" y="5660207"/>
                <a:ext cx="2806697" cy="878466"/>
              </a:xfrm>
              <a:prstGeom prst="rect">
                <a:avLst/>
              </a:prstGeom>
              <a:solidFill>
                <a:schemeClr val="accent2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20" name="Textfeld 19">
                <a:extLst>
                  <a:ext uri="{FF2B5EF4-FFF2-40B4-BE49-F238E27FC236}">
                    <a16:creationId xmlns:a16="http://schemas.microsoft.com/office/drawing/2014/main" id="{6689F16D-2FCD-ED48-BFD3-781C76C7FBE1}"/>
                  </a:ext>
                </a:extLst>
              </p:cNvPr>
              <p:cNvSpPr txBox="1"/>
              <p:nvPr/>
            </p:nvSpPr>
            <p:spPr>
              <a:xfrm>
                <a:off x="4000503" y="5775610"/>
                <a:ext cx="2806697" cy="6771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/>
                  <a:t>Dispersal barriers</a:t>
                </a:r>
              </a:p>
              <a:p>
                <a:pPr algn="ctr"/>
                <a:endParaRPr lang="en-GB" sz="600" dirty="0"/>
              </a:p>
              <a:p>
                <a:pPr algn="ctr"/>
                <a:r>
                  <a:rPr lang="en-GB" sz="1400" dirty="0"/>
                  <a:t>Built-up land fraction - motorways</a:t>
                </a:r>
              </a:p>
            </p:txBody>
          </p:sp>
        </p:grpSp>
        <p:pic>
          <p:nvPicPr>
            <p:cNvPr id="24" name="Grafik 23">
              <a:extLst>
                <a:ext uri="{FF2B5EF4-FFF2-40B4-BE49-F238E27FC236}">
                  <a16:creationId xmlns:a16="http://schemas.microsoft.com/office/drawing/2014/main" id="{E0D7B3D0-E911-8244-A4F5-8955580F2D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25561" t="21875" r="35496" b="25694"/>
            <a:stretch/>
          </p:blipFill>
          <p:spPr>
            <a:xfrm>
              <a:off x="6390535" y="5007965"/>
              <a:ext cx="778815" cy="677108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  <p:sp>
        <p:nvSpPr>
          <p:cNvPr id="35" name="Pfeil nach unten 34">
            <a:extLst>
              <a:ext uri="{FF2B5EF4-FFF2-40B4-BE49-F238E27FC236}">
                <a16:creationId xmlns:a16="http://schemas.microsoft.com/office/drawing/2014/main" id="{AD6EBB54-7AE9-5F47-9C79-EF73010B95D0}"/>
              </a:ext>
            </a:extLst>
          </p:cNvPr>
          <p:cNvSpPr/>
          <p:nvPr/>
        </p:nvSpPr>
        <p:spPr>
          <a:xfrm rot="16200000">
            <a:off x="5655063" y="3038093"/>
            <a:ext cx="375888" cy="901659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2" name="Nach oben gebogener Pfeil 31">
            <a:extLst>
              <a:ext uri="{FF2B5EF4-FFF2-40B4-BE49-F238E27FC236}">
                <a16:creationId xmlns:a16="http://schemas.microsoft.com/office/drawing/2014/main" id="{91EE7AF5-C988-424C-B145-BE9B0327AC42}"/>
              </a:ext>
            </a:extLst>
          </p:cNvPr>
          <p:cNvSpPr/>
          <p:nvPr/>
        </p:nvSpPr>
        <p:spPr>
          <a:xfrm rot="5400000">
            <a:off x="1729492" y="2026984"/>
            <a:ext cx="494005" cy="2591869"/>
          </a:xfrm>
          <a:prstGeom prst="bentUpArrow">
            <a:avLst>
              <a:gd name="adj1" fmla="val 36763"/>
              <a:gd name="adj2" fmla="val 39073"/>
              <a:gd name="adj3" fmla="val 40931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3" name="Gruppieren 2">
            <a:extLst>
              <a:ext uri="{FF2B5EF4-FFF2-40B4-BE49-F238E27FC236}">
                <a16:creationId xmlns:a16="http://schemas.microsoft.com/office/drawing/2014/main" id="{79077535-97B8-E44F-9552-D6F153202639}"/>
              </a:ext>
            </a:extLst>
          </p:cNvPr>
          <p:cNvGrpSpPr/>
          <p:nvPr/>
        </p:nvGrpSpPr>
        <p:grpSpPr>
          <a:xfrm>
            <a:off x="6293837" y="2973396"/>
            <a:ext cx="2856634" cy="1582152"/>
            <a:chOff x="4662746" y="2913619"/>
            <a:chExt cx="2856634" cy="1582152"/>
          </a:xfrm>
        </p:grpSpPr>
        <p:grpSp>
          <p:nvGrpSpPr>
            <p:cNvPr id="26" name="Gruppieren 25">
              <a:extLst>
                <a:ext uri="{FF2B5EF4-FFF2-40B4-BE49-F238E27FC236}">
                  <a16:creationId xmlns:a16="http://schemas.microsoft.com/office/drawing/2014/main" id="{BA25FCAF-DDC0-C347-9040-E95E667D44D1}"/>
                </a:ext>
              </a:extLst>
            </p:cNvPr>
            <p:cNvGrpSpPr/>
            <p:nvPr/>
          </p:nvGrpSpPr>
          <p:grpSpPr>
            <a:xfrm>
              <a:off x="4662746" y="2913619"/>
              <a:ext cx="2425150" cy="1031051"/>
              <a:chOff x="3941338" y="2713900"/>
              <a:chExt cx="2425150" cy="1031051"/>
            </a:xfrm>
          </p:grpSpPr>
          <p:sp>
            <p:nvSpPr>
              <p:cNvPr id="38" name="Rechteck 37">
                <a:extLst>
                  <a:ext uri="{FF2B5EF4-FFF2-40B4-BE49-F238E27FC236}">
                    <a16:creationId xmlns:a16="http://schemas.microsoft.com/office/drawing/2014/main" id="{07810863-CE52-054D-AF9C-2162B790987B}"/>
                  </a:ext>
                </a:extLst>
              </p:cNvPr>
              <p:cNvSpPr/>
              <p:nvPr/>
            </p:nvSpPr>
            <p:spPr>
              <a:xfrm>
                <a:off x="3941340" y="2721002"/>
                <a:ext cx="2425148" cy="102394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39" name="Textfeld 38">
                <a:extLst>
                  <a:ext uri="{FF2B5EF4-FFF2-40B4-BE49-F238E27FC236}">
                    <a16:creationId xmlns:a16="http://schemas.microsoft.com/office/drawing/2014/main" id="{CEB55F8B-3F09-FA47-8AED-9499D13FD436}"/>
                  </a:ext>
                </a:extLst>
              </p:cNvPr>
              <p:cNvSpPr txBox="1"/>
              <p:nvPr/>
            </p:nvSpPr>
            <p:spPr>
              <a:xfrm>
                <a:off x="3941338" y="2713900"/>
                <a:ext cx="2425148" cy="96949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/>
                  <a:t>Ensemble Forecast</a:t>
                </a:r>
              </a:p>
              <a:p>
                <a:pPr algn="ctr"/>
                <a:endParaRPr lang="en-GB" sz="1100" b="1" dirty="0"/>
              </a:p>
              <a:p>
                <a:pPr algn="ctr"/>
                <a:r>
                  <a:rPr lang="en-GB" sz="1400" dirty="0"/>
                  <a:t>Weighted mean by performance measured as TSS</a:t>
                </a:r>
              </a:p>
            </p:txBody>
          </p:sp>
        </p:grpSp>
        <p:pic>
          <p:nvPicPr>
            <p:cNvPr id="40" name="Grafik 39" descr="Ein Bild, das Spielzeug enthält.&#10;&#10;Automatisch generierte Beschreibung">
              <a:extLst>
                <a:ext uri="{FF2B5EF4-FFF2-40B4-BE49-F238E27FC236}">
                  <a16:creationId xmlns:a16="http://schemas.microsoft.com/office/drawing/2014/main" id="{6A0B854C-4934-A142-BA40-A5B9E1B59D7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2049" r="8874"/>
            <a:stretch/>
          </p:blipFill>
          <p:spPr>
            <a:xfrm>
              <a:off x="6798707" y="3833387"/>
              <a:ext cx="720673" cy="662384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  <p:grpSp>
        <p:nvGrpSpPr>
          <p:cNvPr id="2" name="Gruppieren 1">
            <a:extLst>
              <a:ext uri="{FF2B5EF4-FFF2-40B4-BE49-F238E27FC236}">
                <a16:creationId xmlns:a16="http://schemas.microsoft.com/office/drawing/2014/main" id="{EB138E69-B4F3-7846-A7AF-7F9913B6D9CC}"/>
              </a:ext>
            </a:extLst>
          </p:cNvPr>
          <p:cNvGrpSpPr/>
          <p:nvPr/>
        </p:nvGrpSpPr>
        <p:grpSpPr>
          <a:xfrm>
            <a:off x="3254288" y="2625129"/>
            <a:ext cx="2497493" cy="1930419"/>
            <a:chOff x="1623364" y="2494585"/>
            <a:chExt cx="2497493" cy="1930419"/>
          </a:xfrm>
        </p:grpSpPr>
        <p:sp>
          <p:nvSpPr>
            <p:cNvPr id="23" name="Rechteck 22">
              <a:extLst>
                <a:ext uri="{FF2B5EF4-FFF2-40B4-BE49-F238E27FC236}">
                  <a16:creationId xmlns:a16="http://schemas.microsoft.com/office/drawing/2014/main" id="{067087DE-4AF3-4B46-BEF1-14BD55DFBF00}"/>
                </a:ext>
              </a:extLst>
            </p:cNvPr>
            <p:cNvSpPr/>
            <p:nvPr/>
          </p:nvSpPr>
          <p:spPr>
            <a:xfrm>
              <a:off x="1641423" y="2494585"/>
              <a:ext cx="2119496" cy="1793202"/>
            </a:xfrm>
            <a:prstGeom prst="rect">
              <a:avLst/>
            </a:prstGeom>
            <a:solidFill>
              <a:schemeClr val="accent1">
                <a:lumMod val="20000"/>
                <a:lumOff val="80000"/>
              </a:schemeClr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14" name="Textfeld 13">
              <a:extLst>
                <a:ext uri="{FF2B5EF4-FFF2-40B4-BE49-F238E27FC236}">
                  <a16:creationId xmlns:a16="http://schemas.microsoft.com/office/drawing/2014/main" id="{97474DEB-1FE7-084F-8DF6-79BA622C4CAB}"/>
                </a:ext>
              </a:extLst>
            </p:cNvPr>
            <p:cNvSpPr txBox="1"/>
            <p:nvPr/>
          </p:nvSpPr>
          <p:spPr>
            <a:xfrm>
              <a:off x="1623364" y="2582761"/>
              <a:ext cx="2137719" cy="169277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b="1" dirty="0"/>
                <a:t>Ecological Niche Model-Algorithms</a:t>
              </a:r>
            </a:p>
            <a:p>
              <a:pPr algn="ctr"/>
              <a:endParaRPr lang="en-GB" sz="1000" b="1" dirty="0"/>
            </a:p>
            <a:p>
              <a:pPr marL="141750" indent="-169200">
                <a:buFontTx/>
                <a:buChar char="-"/>
              </a:pPr>
              <a:r>
                <a:rPr lang="en-GB" sz="1400" dirty="0"/>
                <a:t>GLM</a:t>
              </a:r>
            </a:p>
            <a:p>
              <a:pPr marL="141750" indent="-169200">
                <a:buFontTx/>
                <a:buChar char="-"/>
              </a:pPr>
              <a:r>
                <a:rPr lang="en-GB" sz="1400" dirty="0"/>
                <a:t>GAM </a:t>
              </a:r>
            </a:p>
            <a:p>
              <a:pPr marL="141750" indent="-169200">
                <a:buFontTx/>
                <a:buChar char="-"/>
              </a:pPr>
              <a:r>
                <a:rPr lang="en-GB" sz="1400" dirty="0"/>
                <a:t>SRE</a:t>
              </a:r>
            </a:p>
            <a:p>
              <a:pPr marL="141750" indent="-169200">
                <a:buFontTx/>
                <a:buChar char="-"/>
              </a:pPr>
              <a:r>
                <a:rPr lang="en-GB" sz="1400" dirty="0"/>
                <a:t>MAXENT </a:t>
              </a:r>
            </a:p>
          </p:txBody>
        </p:sp>
        <p:pic>
          <p:nvPicPr>
            <p:cNvPr id="42" name="Grafik 41">
              <a:extLst>
                <a:ext uri="{FF2B5EF4-FFF2-40B4-BE49-F238E27FC236}">
                  <a16:creationId xmlns:a16="http://schemas.microsoft.com/office/drawing/2014/main" id="{5C741D51-46EC-9B45-8965-B8C55A58DE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6603" t="4514" r="53923" b="37583"/>
            <a:stretch/>
          </p:blipFill>
          <p:spPr>
            <a:xfrm>
              <a:off x="3324465" y="3767899"/>
              <a:ext cx="796392" cy="657105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  <p:sp>
        <p:nvSpPr>
          <p:cNvPr id="51" name="Pfeil nach unten 50">
            <a:extLst>
              <a:ext uri="{FF2B5EF4-FFF2-40B4-BE49-F238E27FC236}">
                <a16:creationId xmlns:a16="http://schemas.microsoft.com/office/drawing/2014/main" id="{B834BD0F-F820-FB46-86FD-AA10F5AD5E9B}"/>
              </a:ext>
            </a:extLst>
          </p:cNvPr>
          <p:cNvSpPr/>
          <p:nvPr/>
        </p:nvSpPr>
        <p:spPr>
          <a:xfrm rot="16200000">
            <a:off x="8982041" y="3038092"/>
            <a:ext cx="375888" cy="901659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56" name="Nach oben gebogener Pfeil 55">
            <a:extLst>
              <a:ext uri="{FF2B5EF4-FFF2-40B4-BE49-F238E27FC236}">
                <a16:creationId xmlns:a16="http://schemas.microsoft.com/office/drawing/2014/main" id="{602C3CF0-A6D9-6844-8131-02F1ED04F8A4}"/>
              </a:ext>
            </a:extLst>
          </p:cNvPr>
          <p:cNvSpPr/>
          <p:nvPr/>
        </p:nvSpPr>
        <p:spPr>
          <a:xfrm>
            <a:off x="8558478" y="4015079"/>
            <a:ext cx="2516515" cy="1916366"/>
          </a:xfrm>
          <a:prstGeom prst="bentUpArrow">
            <a:avLst>
              <a:gd name="adj1" fmla="val 9756"/>
              <a:gd name="adj2" fmla="val 9701"/>
              <a:gd name="adj3" fmla="val 9573"/>
            </a:avLst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6" name="Gruppieren 5">
            <a:extLst>
              <a:ext uri="{FF2B5EF4-FFF2-40B4-BE49-F238E27FC236}">
                <a16:creationId xmlns:a16="http://schemas.microsoft.com/office/drawing/2014/main" id="{2ADB75EB-54F1-8246-86D4-048780D792C3}"/>
              </a:ext>
            </a:extLst>
          </p:cNvPr>
          <p:cNvGrpSpPr/>
          <p:nvPr/>
        </p:nvGrpSpPr>
        <p:grpSpPr>
          <a:xfrm>
            <a:off x="9620645" y="1340303"/>
            <a:ext cx="2313970" cy="2664143"/>
            <a:chOff x="7989554" y="1280526"/>
            <a:chExt cx="2313970" cy="2664143"/>
          </a:xfrm>
        </p:grpSpPr>
        <p:grpSp>
          <p:nvGrpSpPr>
            <p:cNvPr id="53" name="Gruppieren 52">
              <a:extLst>
                <a:ext uri="{FF2B5EF4-FFF2-40B4-BE49-F238E27FC236}">
                  <a16:creationId xmlns:a16="http://schemas.microsoft.com/office/drawing/2014/main" id="{89DBDF37-6E5A-F946-B4CE-1E18FCA8400D}"/>
                </a:ext>
              </a:extLst>
            </p:cNvPr>
            <p:cNvGrpSpPr/>
            <p:nvPr/>
          </p:nvGrpSpPr>
          <p:grpSpPr>
            <a:xfrm>
              <a:off x="7989554" y="2913618"/>
              <a:ext cx="2313970" cy="1031051"/>
              <a:chOff x="3941338" y="2713900"/>
              <a:chExt cx="2425150" cy="1031051"/>
            </a:xfrm>
          </p:grpSpPr>
          <p:sp>
            <p:nvSpPr>
              <p:cNvPr id="54" name="Rechteck 53">
                <a:extLst>
                  <a:ext uri="{FF2B5EF4-FFF2-40B4-BE49-F238E27FC236}">
                    <a16:creationId xmlns:a16="http://schemas.microsoft.com/office/drawing/2014/main" id="{7EE0A51C-9A38-F442-8828-5BED95E470E8}"/>
                  </a:ext>
                </a:extLst>
              </p:cNvPr>
              <p:cNvSpPr/>
              <p:nvPr/>
            </p:nvSpPr>
            <p:spPr>
              <a:xfrm>
                <a:off x="3941340" y="2721002"/>
                <a:ext cx="2425148" cy="1023949"/>
              </a:xfrm>
              <a:prstGeom prst="rect">
                <a:avLst/>
              </a:prstGeom>
              <a:solidFill>
                <a:schemeClr val="accent1">
                  <a:lumMod val="20000"/>
                  <a:lumOff val="80000"/>
                </a:schemeClr>
              </a:solidFill>
              <a:ln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/>
              </a:p>
            </p:txBody>
          </p:sp>
          <p:sp>
            <p:nvSpPr>
              <p:cNvPr id="55" name="Textfeld 54">
                <a:extLst>
                  <a:ext uri="{FF2B5EF4-FFF2-40B4-BE49-F238E27FC236}">
                    <a16:creationId xmlns:a16="http://schemas.microsoft.com/office/drawing/2014/main" id="{5464F428-0395-6448-B2F8-8056952B9513}"/>
                  </a:ext>
                </a:extLst>
              </p:cNvPr>
              <p:cNvSpPr txBox="1"/>
              <p:nvPr/>
            </p:nvSpPr>
            <p:spPr>
              <a:xfrm>
                <a:off x="3941338" y="2713900"/>
                <a:ext cx="2425148" cy="75405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GB" b="1" dirty="0"/>
                  <a:t>Dispersal simulations</a:t>
                </a:r>
              </a:p>
              <a:p>
                <a:pPr algn="ctr"/>
                <a:endParaRPr lang="en-GB" sz="1100" b="1" dirty="0"/>
              </a:p>
              <a:p>
                <a:pPr algn="ctr"/>
                <a:r>
                  <a:rPr lang="en-GB" sz="1400" dirty="0"/>
                  <a:t>Negative exponential dispersal</a:t>
                </a:r>
              </a:p>
            </p:txBody>
          </p:sp>
        </p:grpSp>
        <p:pic>
          <p:nvPicPr>
            <p:cNvPr id="45" name="Grafik 44">
              <a:extLst>
                <a:ext uri="{FF2B5EF4-FFF2-40B4-BE49-F238E27FC236}">
                  <a16:creationId xmlns:a16="http://schemas.microsoft.com/office/drawing/2014/main" id="{0664A734-9725-244E-8FD3-C4353C3AE6B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45913" t="1265" r="31201" b="70446"/>
            <a:stretch/>
          </p:blipFill>
          <p:spPr>
            <a:xfrm>
              <a:off x="8919839" y="1280526"/>
              <a:ext cx="1080251" cy="1001499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62" name="Grafik 61">
              <a:extLst>
                <a:ext uri="{FF2B5EF4-FFF2-40B4-BE49-F238E27FC236}">
                  <a16:creationId xmlns:a16="http://schemas.microsoft.com/office/drawing/2014/main" id="{41268E8C-4E0D-E547-85BE-51BDF02BD6E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23270" t="1265" r="53561" b="70446"/>
            <a:stretch/>
          </p:blipFill>
          <p:spPr>
            <a:xfrm>
              <a:off x="8643479" y="1530634"/>
              <a:ext cx="1064400" cy="974734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  <p:pic>
          <p:nvPicPr>
            <p:cNvPr id="61" name="Grafik 60">
              <a:extLst>
                <a:ext uri="{FF2B5EF4-FFF2-40B4-BE49-F238E27FC236}">
                  <a16:creationId xmlns:a16="http://schemas.microsoft.com/office/drawing/2014/main" id="{1F4B1123-7E9B-BC4E-B907-3790E85F87A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724" t="1265" r="76093" b="70446"/>
            <a:stretch/>
          </p:blipFill>
          <p:spPr>
            <a:xfrm>
              <a:off x="8395565" y="1827765"/>
              <a:ext cx="1064400" cy="974100"/>
            </a:xfrm>
            <a:prstGeom prst="rect">
              <a:avLst/>
            </a:prstGeom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</p:pic>
      </p:grpSp>
      <p:sp>
        <p:nvSpPr>
          <p:cNvPr id="41" name="Pfeil nach unten 40">
            <a:extLst>
              <a:ext uri="{FF2B5EF4-FFF2-40B4-BE49-F238E27FC236}">
                <a16:creationId xmlns:a16="http://schemas.microsoft.com/office/drawing/2014/main" id="{D63CFFEF-8FAF-014C-B3A9-4179D5CA3C21}"/>
              </a:ext>
            </a:extLst>
          </p:cNvPr>
          <p:cNvSpPr/>
          <p:nvPr/>
        </p:nvSpPr>
        <p:spPr>
          <a:xfrm rot="16200000">
            <a:off x="2773677" y="3635257"/>
            <a:ext cx="375888" cy="585335"/>
          </a:xfrm>
          <a:prstGeom prst="downArrow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grpSp>
        <p:nvGrpSpPr>
          <p:cNvPr id="47" name="Gruppieren 46">
            <a:extLst>
              <a:ext uri="{FF2B5EF4-FFF2-40B4-BE49-F238E27FC236}">
                <a16:creationId xmlns:a16="http://schemas.microsoft.com/office/drawing/2014/main" id="{AB758519-066A-3A4B-85DF-CA1865494396}"/>
              </a:ext>
            </a:extLst>
          </p:cNvPr>
          <p:cNvGrpSpPr/>
          <p:nvPr/>
        </p:nvGrpSpPr>
        <p:grpSpPr>
          <a:xfrm>
            <a:off x="763920" y="3757807"/>
            <a:ext cx="2425148" cy="355056"/>
            <a:chOff x="3966207" y="2721003"/>
            <a:chExt cx="2425148" cy="355056"/>
          </a:xfrm>
          <a:noFill/>
        </p:grpSpPr>
        <p:sp>
          <p:nvSpPr>
            <p:cNvPr id="49" name="Rechteck 48">
              <a:extLst>
                <a:ext uri="{FF2B5EF4-FFF2-40B4-BE49-F238E27FC236}">
                  <a16:creationId xmlns:a16="http://schemas.microsoft.com/office/drawing/2014/main" id="{E4C2CBB4-66F9-6D4C-95A2-876D999E6F4C}"/>
                </a:ext>
              </a:extLst>
            </p:cNvPr>
            <p:cNvSpPr/>
            <p:nvPr/>
          </p:nvSpPr>
          <p:spPr>
            <a:xfrm>
              <a:off x="4454992" y="2721003"/>
              <a:ext cx="1415441" cy="35505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/>
            </a:p>
          </p:txBody>
        </p:sp>
        <p:sp>
          <p:nvSpPr>
            <p:cNvPr id="50" name="Textfeld 49">
              <a:extLst>
                <a:ext uri="{FF2B5EF4-FFF2-40B4-BE49-F238E27FC236}">
                  <a16:creationId xmlns:a16="http://schemas.microsoft.com/office/drawing/2014/main" id="{81E4EE5C-612D-634D-9020-E17EAE4D3C3E}"/>
                </a:ext>
              </a:extLst>
            </p:cNvPr>
            <p:cNvSpPr txBox="1"/>
            <p:nvPr/>
          </p:nvSpPr>
          <p:spPr>
            <a:xfrm>
              <a:off x="3966207" y="2745026"/>
              <a:ext cx="2425148" cy="307777"/>
            </a:xfrm>
            <a:prstGeom prst="rect">
              <a:avLst/>
            </a:prstGeom>
            <a:grpFill/>
          </p:spPr>
          <p:txBody>
            <a:bodyPr wrap="square" rtlCol="0">
              <a:spAutoFit/>
            </a:bodyPr>
            <a:lstStyle/>
            <a:p>
              <a:pPr algn="ctr"/>
              <a:r>
                <a:rPr lang="en-GB" sz="1400" dirty="0"/>
                <a:t>Variable selection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690669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50</Words>
  <Application>Microsoft Macintosh PowerPoint</Application>
  <PresentationFormat>Breitbild</PresentationFormat>
  <Paragraphs>30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Marie Pratzer</dc:creator>
  <cp:lastModifiedBy>Marie Pratzer</cp:lastModifiedBy>
  <cp:revision>18</cp:revision>
  <dcterms:created xsi:type="dcterms:W3CDTF">2020-02-17T16:57:32Z</dcterms:created>
  <dcterms:modified xsi:type="dcterms:W3CDTF">2020-02-24T15:00:55Z</dcterms:modified>
</cp:coreProperties>
</file>

<file path=docProps/thumbnail.jpeg>
</file>